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4" autoAdjust="0"/>
    <p:restoredTop sz="94660"/>
  </p:normalViewPr>
  <p:slideViewPr>
    <p:cSldViewPr>
      <p:cViewPr varScale="1">
        <p:scale>
          <a:sx n="103" d="100"/>
          <a:sy n="103" d="100"/>
        </p:scale>
        <p:origin x="118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tiff>
</file>

<file path=ppt/media/image5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5B6F6C-8C8A-4056-8F55-61BE81E4F0D5}" type="datetimeFigureOut">
              <a:rPr lang="pt-PT" smtClean="0"/>
              <a:pPr/>
              <a:t>08-10-2013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1F8E9-1A92-493B-9324-0CA3532ACED0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404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www.ipg.pt/user/~pnunes/" TargetMode="External"/><Relationship Id="rId4" Type="http://schemas.openxmlformats.org/officeDocument/2006/relationships/hyperlink" Target="mailto:pnunes@ipg.pt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3500439"/>
            <a:ext cx="8458200" cy="642943"/>
          </a:xfrm>
        </p:spPr>
        <p:txBody>
          <a:bodyPr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4181480"/>
            <a:ext cx="8458200" cy="500067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 pitchFamily="2" charset="2"/>
              <a:buNone/>
              <a:tabLst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algn="r"/>
            <a:endParaRPr kumimoji="0" lang="en-US" dirty="0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F2329-08AD-4D89-BEBB-CD26926B36D4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  <p:pic>
        <p:nvPicPr>
          <p:cNvPr id="10" name="Picture 9" descr="C:\Users\Noel\Desktop\9001_2000_tif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29588" y="5786455"/>
            <a:ext cx="973331" cy="9477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3" name="Grupo 12"/>
          <p:cNvGrpSpPr/>
          <p:nvPr userDrawn="1"/>
        </p:nvGrpSpPr>
        <p:grpSpPr>
          <a:xfrm>
            <a:off x="112317" y="571481"/>
            <a:ext cx="4487895" cy="2789471"/>
            <a:chOff x="2328053" y="571480"/>
            <a:chExt cx="4487895" cy="2789471"/>
          </a:xfrm>
        </p:grpSpPr>
        <p:sp>
          <p:nvSpPr>
            <p:cNvPr id="12" name="CaixaDeTexto 11"/>
            <p:cNvSpPr txBox="1"/>
            <p:nvPr userDrawn="1"/>
          </p:nvSpPr>
          <p:spPr>
            <a:xfrm>
              <a:off x="2328053" y="2714620"/>
              <a:ext cx="44878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pt-PT" sz="1800" b="1" baseline="0" dirty="0" smtClean="0">
                  <a:latin typeface="Eurostile" pitchFamily="2" charset="0"/>
                </a:rPr>
                <a:t>Escola Superior de Tecnologia e Gestão</a:t>
              </a:r>
              <a:endParaRPr lang="pt-PT" sz="1800" b="1" dirty="0" smtClean="0">
                <a:latin typeface="Eurostile" pitchFamily="2" charset="0"/>
              </a:endParaRPr>
            </a:p>
            <a:p>
              <a:pPr algn="ctr"/>
              <a:r>
                <a:rPr lang="pt-PT" sz="1800" dirty="0" smtClean="0">
                  <a:latin typeface="Eurostile" pitchFamily="2" charset="0"/>
                </a:rPr>
                <a:t>Instituto Politécnico</a:t>
              </a:r>
              <a:r>
                <a:rPr lang="pt-PT" sz="1800" baseline="0" dirty="0" smtClean="0">
                  <a:latin typeface="Eurostile" pitchFamily="2" charset="0"/>
                </a:rPr>
                <a:t> da Guarda</a:t>
              </a:r>
            </a:p>
          </p:txBody>
        </p:sp>
        <p:pic>
          <p:nvPicPr>
            <p:cNvPr id="3074" name="Picture 2" descr="C:\Documents and Settings\pcardao\Ambiente de trabalho\Simb.tif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00430" y="571480"/>
              <a:ext cx="2143140" cy="2189155"/>
            </a:xfrm>
            <a:prstGeom prst="rect">
              <a:avLst/>
            </a:prstGeom>
            <a:noFill/>
          </p:spPr>
        </p:pic>
      </p:grpSp>
      <p:sp>
        <p:nvSpPr>
          <p:cNvPr id="20" name="Title 1"/>
          <p:cNvSpPr txBox="1">
            <a:spLocks/>
          </p:cNvSpPr>
          <p:nvPr userDrawn="1"/>
        </p:nvSpPr>
        <p:spPr>
          <a:xfrm>
            <a:off x="857226" y="4938353"/>
            <a:ext cx="4786313" cy="1500187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</p:spPr>
        <p:txBody>
          <a:bodyPr vert="horz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2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Paulo Nunes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Av. Dr. Francisco Sá Carneiro, 50 - 6301-559 Guarda</a:t>
            </a:r>
            <a:br>
              <a:rPr kumimoji="0" lang="pt-PT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pt-PT" sz="1000" b="0" i="0" u="none" strike="noStrike" kern="1200" cap="all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Telf</a:t>
            </a:r>
            <a:r>
              <a:rPr kumimoji="0" lang="pt-PT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. 271220161, </a:t>
            </a:r>
            <a:r>
              <a:rPr kumimoji="0" lang="pt-PT" sz="1000" b="0" i="0" u="none" strike="noStrike" kern="1200" cap="all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Ext</a:t>
            </a:r>
            <a:r>
              <a:rPr kumimoji="0" lang="pt-PT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. 161, Gab:20</a:t>
            </a:r>
            <a:br>
              <a:rPr kumimoji="0" lang="pt-PT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pt-PT" sz="7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GPS: </a:t>
            </a:r>
            <a:r>
              <a:rPr kumimoji="0" lang="en-US" sz="7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Latitude: 40.5416236730513,  Longitude: -7.28243350982666</a:t>
            </a:r>
            <a:r>
              <a:rPr kumimoji="0" lang="en-US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1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pt-PT" sz="900" b="0" i="0" u="none" strike="noStrike" kern="1200" cap="all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VoIP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: </a:t>
            </a:r>
            <a:r>
              <a:rPr kumimoji="0" lang="pt-PT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4" tooltip="mailto:pnunes@ipg.pt"/>
              </a:rPr>
              <a:t>pnunes@ipg.pt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,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Msn: </a:t>
            </a:r>
            <a:r>
              <a:rPr kumimoji="0" lang="pt-PT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4" tooltip="mailto:pnunes@ipg.pt"/>
              </a:rPr>
              <a:t>pnunes@ipg.pt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, </a:t>
            </a:r>
            <a:r>
              <a:rPr kumimoji="0" lang="pt-PT" sz="900" b="0" i="0" u="none" strike="noStrike" kern="1200" cap="all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Skype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: </a:t>
            </a:r>
            <a:r>
              <a:rPr kumimoji="0" lang="pt-PT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pnunes.ipg.pt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Email: 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4" tooltip="mailto:pnunes@ipg.pt"/>
              </a:rPr>
              <a:t>m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4" tooltip="mailto:pnunes@ipg.pt"/>
              </a:rPr>
              <a:t>ailto:pnunes@ipg.pt</a:t>
            </a:r>
            <a:r>
              <a:rPr kumimoji="0" lang="pt-PT" sz="9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, Web: 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5" tooltip="http://www.ipg.pt/user/~pnunes/"/>
              </a:rPr>
              <a:t>http://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5" tooltip="http://www.ipg.pt/user/~pnunes/"/>
              </a:rPr>
              <a:t>www.ipg.pt/user</a:t>
            </a:r>
            <a:r>
              <a:rPr kumimoji="0" lang="pt-PT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  <a:hlinkClick r:id="rId5" tooltip="http://www.ipg.pt/user/~pnunes/"/>
              </a:rPr>
              <a:t>/~pnunes/</a:t>
            </a:r>
            <a:endParaRPr kumimoji="0" lang="pt-PT" sz="2800" b="0" i="0" u="none" strike="noStrike" kern="1200" cap="all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2" name="Straight Connector 21"/>
          <p:cNvSpPr>
            <a:spLocks noChangeShapeType="1"/>
          </p:cNvSpPr>
          <p:nvPr userDrawn="1"/>
        </p:nvSpPr>
        <p:spPr bwMode="auto">
          <a:xfrm>
            <a:off x="209550" y="416243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668D3-C67B-4F18-A3AD-D28275967845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 noProof="0" smtClean="0"/>
              <a:t>Clique para editar o estilo</a:t>
            </a:r>
            <a:endParaRPr kumimoji="0" lang="pt-PT" noProof="0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PT" noProof="0" smtClean="0"/>
              <a:t>Clique para editar os estilos</a:t>
            </a:r>
          </a:p>
          <a:p>
            <a:pPr lvl="1" eaLnBrk="1" latinLnBrk="0" hangingPunct="1"/>
            <a:r>
              <a:rPr lang="pt-PT" noProof="0" smtClean="0"/>
              <a:t>Segundo nível</a:t>
            </a:r>
          </a:p>
          <a:p>
            <a:pPr lvl="2" eaLnBrk="1" latinLnBrk="0" hangingPunct="1"/>
            <a:r>
              <a:rPr lang="pt-PT" noProof="0" smtClean="0"/>
              <a:t>Terceiro nível</a:t>
            </a:r>
          </a:p>
          <a:p>
            <a:pPr lvl="3" eaLnBrk="1" latinLnBrk="0" hangingPunct="1"/>
            <a:r>
              <a:rPr lang="pt-PT" noProof="0" smtClean="0"/>
              <a:t>Quarto nível</a:t>
            </a:r>
          </a:p>
          <a:p>
            <a:pPr lvl="4" eaLnBrk="1" latinLnBrk="0" hangingPunct="1"/>
            <a:r>
              <a:rPr lang="pt-PT" noProof="0" smtClean="0"/>
              <a:t>Quinto nível</a:t>
            </a:r>
            <a:endParaRPr kumimoji="0" lang="pt-PT" noProof="0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9DB51-F985-48D1-8D94-B66F226870AF}" type="datetime1">
              <a:rPr lang="pt-PT" noProof="0" smtClean="0"/>
              <a:pPr/>
              <a:t>08-10-2013</a:t>
            </a:fld>
            <a:endParaRPr lang="pt-PT" noProof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1285852" y="6429396"/>
            <a:ext cx="2895600" cy="288925"/>
          </a:xfrm>
        </p:spPr>
        <p:txBody>
          <a:bodyPr/>
          <a:lstStyle/>
          <a:p>
            <a:endParaRPr lang="pt-PT" noProof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-32" y="6473952"/>
            <a:ext cx="758952" cy="246888"/>
          </a:xfrm>
        </p:spPr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3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AB58D-6A6B-416B-ADB5-C08B7B9BA7C4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6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pic>
        <p:nvPicPr>
          <p:cNvPr id="10" name="Picture 9" descr="C:\Users\Noel\Desktop\9001_2000_tif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29588" y="5786455"/>
            <a:ext cx="973331" cy="9477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844" y="357167"/>
            <a:ext cx="3714776" cy="1900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7127768" cy="841248"/>
          </a:xfrm>
        </p:spPr>
        <p:txBody>
          <a:bodyPr/>
          <a:lstStyle/>
          <a:p>
            <a:r>
              <a:rPr kumimoji="0" lang="pt-PT" smtClean="0"/>
              <a:t>Clique para editar o estilo</a:t>
            </a:r>
            <a:endParaRPr kumimoji="0"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D70E-1565-4F6C-90CF-584471ADC3EE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ctr"/>
          <a:lstStyle>
            <a:lvl1pPr algn="l">
              <a:defRPr sz="4400"/>
            </a:lvl1pPr>
          </a:lstStyle>
          <a:p>
            <a:r>
              <a:rPr lang="pt-PT" dirty="0" smtClean="0"/>
              <a:t>Clique para editar o estilo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o Rodapé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pt-PT"/>
          </a:p>
        </p:txBody>
      </p:sp>
      <p:sp>
        <p:nvSpPr>
          <p:cNvPr id="9" name="Slide Number Placeholder 30"/>
          <p:cNvSpPr>
            <a:spLocks noGrp="1"/>
          </p:cNvSpPr>
          <p:nvPr>
            <p:ph type="sldNum" sz="quarter" idx="12"/>
          </p:nvPr>
        </p:nvSpPr>
        <p:spPr>
          <a:xfrm>
            <a:off x="-32" y="6477001"/>
            <a:ext cx="762000" cy="244475"/>
          </a:xfrm>
        </p:spPr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4202-F79D-4844-9A43-79AE821D5954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147-AA04-4E40-B6BB-DBB29D90FBAA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8ABF8-7C9C-45B5-9FC1-A77DF881B351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  <p:pic>
        <p:nvPicPr>
          <p:cNvPr id="9" name="Picture 8" descr="C:\Users\Noel\Desktop\9001_2000_tif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29654" y="6143646"/>
            <a:ext cx="616141" cy="5999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2" name="Grupo 9"/>
          <p:cNvGrpSpPr/>
          <p:nvPr userDrawn="1"/>
        </p:nvGrpSpPr>
        <p:grpSpPr>
          <a:xfrm>
            <a:off x="6805223" y="142853"/>
            <a:ext cx="2343910" cy="1053283"/>
            <a:chOff x="6924324" y="45696"/>
            <a:chExt cx="2343911" cy="1053282"/>
          </a:xfrm>
        </p:grpSpPr>
        <p:pic>
          <p:nvPicPr>
            <p:cNvPr id="11" name="Imagem 1" descr="simbolo%20ipg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715277" y="45696"/>
              <a:ext cx="762000" cy="742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CaixaDeTexto 11"/>
            <p:cNvSpPr txBox="1"/>
            <p:nvPr userDrawn="1"/>
          </p:nvSpPr>
          <p:spPr>
            <a:xfrm>
              <a:off x="6924324" y="729646"/>
              <a:ext cx="2343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pt-PT" sz="900" b="1" baseline="0" dirty="0" smtClean="0">
                  <a:latin typeface="Eurostile" pitchFamily="2" charset="0"/>
                </a:rPr>
                <a:t>Escola Superior de Tecnologia e Gestão</a:t>
              </a:r>
              <a:endParaRPr lang="pt-PT" sz="900" b="1" dirty="0" smtClean="0">
                <a:latin typeface="Eurostile" pitchFamily="2" charset="0"/>
              </a:endParaRPr>
            </a:p>
            <a:p>
              <a:pPr algn="ctr"/>
              <a:r>
                <a:rPr lang="pt-PT" sz="900" dirty="0" smtClean="0">
                  <a:latin typeface="Eurostile" pitchFamily="2" charset="0"/>
                </a:rPr>
                <a:t>Instituto Politécnico</a:t>
              </a:r>
              <a:r>
                <a:rPr lang="pt-PT" sz="900" baseline="0" dirty="0" smtClean="0">
                  <a:latin typeface="Eurostile" pitchFamily="2" charset="0"/>
                </a:rPr>
                <a:t> da Guarda</a:t>
              </a: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757642" y="616635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t-PT" smtClean="0"/>
              <a:t>Clique no ícone para adicionar uma imagem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CE595-DFE8-4678-BBB0-2D789A079F21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1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pic>
        <p:nvPicPr>
          <p:cNvPr id="9" name="Picture 8" descr="C:\Users\Noel\Desktop\9001_2000_tif.ti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29588" y="5786455"/>
            <a:ext cx="973331" cy="9477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314" y="785794"/>
            <a:ext cx="3500430" cy="1790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9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3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PT" dirty="0" smtClean="0"/>
              <a:t>Clique para editar os estilos</a:t>
            </a:r>
          </a:p>
          <a:p>
            <a:pPr lvl="1" eaLnBrk="1" latinLnBrk="0" hangingPunct="1"/>
            <a:r>
              <a:rPr kumimoji="0" lang="pt-PT" dirty="0" smtClean="0"/>
              <a:t>Segundo nível</a:t>
            </a:r>
          </a:p>
          <a:p>
            <a:pPr lvl="2" eaLnBrk="1" latinLnBrk="0" hangingPunct="1"/>
            <a:r>
              <a:rPr kumimoji="0" lang="pt-PT" dirty="0" smtClean="0"/>
              <a:t>Terceiro nível</a:t>
            </a:r>
          </a:p>
          <a:p>
            <a:pPr lvl="3" eaLnBrk="1" latinLnBrk="0" hangingPunct="1"/>
            <a:r>
              <a:rPr kumimoji="0" lang="pt-PT" dirty="0" smtClean="0"/>
              <a:t>Quarto nível</a:t>
            </a:r>
          </a:p>
          <a:p>
            <a:pPr lvl="4" eaLnBrk="1" latinLnBrk="0" hangingPunct="1"/>
            <a:r>
              <a:rPr kumimoji="0" lang="pt-PT" dirty="0" smtClean="0"/>
              <a:t>Quinto nível</a:t>
            </a:r>
            <a:endParaRPr kumimoji="0"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4210024" y="643854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1FC98055-D991-44B0-9E30-DAF9C640992F}" type="datetime1">
              <a:rPr lang="pt-PT" smtClean="0"/>
              <a:pPr/>
              <a:t>08-10-2013</a:t>
            </a:fld>
            <a:endParaRPr lang="pt-PT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857224" y="643854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-32" y="6477001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3E6EDD40-70B4-488F-BC12-BC9114577641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6767530" cy="838200"/>
          </a:xfrm>
          <a:prstGeom prst="rect">
            <a:avLst/>
          </a:prstGeom>
          <a:effectLst/>
        </p:spPr>
        <p:txBody>
          <a:bodyPr vert="horz" anchor="ctr">
            <a:normAutofit/>
          </a:bodyPr>
          <a:lstStyle/>
          <a:p>
            <a:r>
              <a:rPr kumimoji="0" lang="pt-PT" dirty="0" smtClean="0"/>
              <a:t>Clique para editar o estilo</a:t>
            </a:r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9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pic>
        <p:nvPicPr>
          <p:cNvPr id="14" name="Picture 13" descr="C:\Users\Noel\Desktop\9001_2000_tif.tif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8429654" y="6143646"/>
            <a:ext cx="616141" cy="5999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1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096159" y="71414"/>
            <a:ext cx="2047875" cy="1047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" pitchFamily="2" charset="2"/>
        <a:buChar char="q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" pitchFamily="2" charset="2"/>
        <a:buChar char="q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" pitchFamily="2" charset="2"/>
        <a:buChar char="q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" pitchFamily="2" charset="2"/>
        <a:buChar char="q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" pitchFamily="2" charset="2"/>
        <a:buChar char="q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pessoal.sercomtel.com.br/matematica/alegria/harmonia/harmonia.ht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dl.dropbox.com/u/2764583/PI_EI_2010/2010-10-27_PL_Estatistica_Cap3_Media_Mediana_Moda_Outras.pdf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pessoal.sercomtel.com.br/matematica/alegria/harmonia/harmonia.htm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Média, mediana, moda, outras</a:t>
            </a:r>
            <a:endParaRPr lang="pt-P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pt-P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</a:t>
            </a:fld>
            <a:endParaRPr lang="pt-P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Exercício – média aritmética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Elabore um algoritmo que permita calcular a média aritmética da nota de um aluno de programação, sabendo que:</a:t>
            </a:r>
          </a:p>
          <a:p>
            <a:pPr lvl="1"/>
            <a:r>
              <a:rPr lang="pt-PT" dirty="0" smtClean="0"/>
              <a:t>Frequência (60%)</a:t>
            </a:r>
          </a:p>
          <a:p>
            <a:pPr lvl="1"/>
            <a:r>
              <a:rPr lang="pt-PT" dirty="0" smtClean="0"/>
              <a:t>Trabalho individual (10%) </a:t>
            </a:r>
          </a:p>
          <a:p>
            <a:pPr lvl="1"/>
            <a:r>
              <a:rPr lang="pt-PT" dirty="0" smtClean="0"/>
              <a:t>Trabalho prático de grupo (30%) 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10</a:t>
            </a:fld>
            <a:endParaRPr lang="pt-PT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mediana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11</a:t>
            </a:fld>
            <a:endParaRPr lang="pt-PT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lum bright="20000" contrast="20000"/>
          </a:blip>
          <a:srcRect/>
          <a:stretch>
            <a:fillRect/>
          </a:stretch>
        </p:blipFill>
        <p:spPr bwMode="auto">
          <a:xfrm>
            <a:off x="304800" y="2438400"/>
            <a:ext cx="8686801" cy="1918195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Exercício - mediana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PT" dirty="0" smtClean="0"/>
              <a:t>Elabore um algoritmo que permita calcular a mediana das notas dos alunos de programação.</a:t>
            </a:r>
          </a:p>
          <a:p>
            <a:pPr marL="514350" indent="-514350">
              <a:buFont typeface="+mj-lt"/>
              <a:buAutoNum type="arabicPeriod"/>
            </a:pPr>
            <a:endParaRPr lang="pt-PT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t-PT" dirty="0" smtClean="0">
                <a:solidFill>
                  <a:schemeClr val="accent1">
                    <a:lumMod val="75000"/>
                  </a:schemeClr>
                </a:solidFill>
              </a:rPr>
              <a:t>… e armazene num ficheiro de texto as notas e a mediana.</a:t>
            </a:r>
            <a:endParaRPr lang="pt-PT" dirty="0" smtClean="0"/>
          </a:p>
          <a:p>
            <a:endParaRPr lang="pt-PT" dirty="0" smtClean="0"/>
          </a:p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12</a:t>
            </a:fld>
            <a:endParaRPr lang="pt-PT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moda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13</a:t>
            </a:fld>
            <a:endParaRPr lang="pt-PT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lum bright="20000" contrast="20000"/>
          </a:blip>
          <a:srcRect/>
          <a:stretch>
            <a:fillRect/>
          </a:stretch>
        </p:blipFill>
        <p:spPr bwMode="auto">
          <a:xfrm>
            <a:off x="304800" y="1905000"/>
            <a:ext cx="8658225" cy="3203725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Exercício - moda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PT" dirty="0" smtClean="0"/>
              <a:t>Elabore um algoritmo que permita calcular a moda das notas dos alunos de programação.</a:t>
            </a:r>
          </a:p>
          <a:p>
            <a:pPr marL="514350" indent="-514350">
              <a:buFont typeface="+mj-lt"/>
              <a:buAutoNum type="arabicPeriod"/>
            </a:pPr>
            <a:endParaRPr lang="pt-PT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t-PT" dirty="0" smtClean="0">
                <a:solidFill>
                  <a:schemeClr val="accent1">
                    <a:lumMod val="75000"/>
                  </a:schemeClr>
                </a:solidFill>
              </a:rPr>
              <a:t>… e armazene num ficheiro de texto as notas e a moda.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14</a:t>
            </a:fld>
            <a:endParaRPr lang="pt-PT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 geométrica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15</a:t>
            </a:fld>
            <a:endParaRPr lang="pt-PT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lum bright="20000" contrast="20000"/>
          </a:blip>
          <a:srcRect/>
          <a:stretch>
            <a:fillRect/>
          </a:stretch>
        </p:blipFill>
        <p:spPr bwMode="auto">
          <a:xfrm>
            <a:off x="457200" y="1447800"/>
            <a:ext cx="8201025" cy="44958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exemplo – média geométrica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554163"/>
            <a:ext cx="8686800" cy="4770437"/>
          </a:xfrm>
        </p:spPr>
        <p:txBody>
          <a:bodyPr>
            <a:normAutofit fontScale="77500" lnSpcReduction="20000"/>
          </a:bodyPr>
          <a:lstStyle/>
          <a:p>
            <a:r>
              <a:rPr lang="pt-PT" dirty="0" smtClean="0"/>
              <a:t>Se um investimento rende 10% no primeiro ano e 20% no segundo ano, qual o rendimento médio desse investimento?</a:t>
            </a:r>
          </a:p>
          <a:p>
            <a:endParaRPr lang="pt-PT" dirty="0" smtClean="0"/>
          </a:p>
          <a:p>
            <a:r>
              <a:rPr lang="pt-PT" dirty="0" smtClean="0"/>
              <a:t>Seja M o montante aplicado inicialmente, após esses dois anos o montante será igual a M * 1,10 * 1,20 = 1,32 * M.</a:t>
            </a:r>
          </a:p>
          <a:p>
            <a:endParaRPr lang="pt-PT" dirty="0" smtClean="0"/>
          </a:p>
          <a:p>
            <a:pPr lvl="1"/>
            <a:r>
              <a:rPr lang="pt-PT" dirty="0" smtClean="0"/>
              <a:t>Se tomarmos a média aritmética teríamos 15% como média, porém, ao calcular o montante ao final dos dois anos obteríamos M * 1,15 * 1,15 = 1,3225 * M, que é diferente de 1,32 * M.</a:t>
            </a:r>
          </a:p>
          <a:p>
            <a:endParaRPr lang="pt-PT" dirty="0" smtClean="0"/>
          </a:p>
          <a:p>
            <a:pPr lvl="1"/>
            <a:r>
              <a:rPr lang="pt-PT" dirty="0" smtClean="0"/>
              <a:t>Por outro lado, a média geométrica entre 10% e 20% é igual a  (aproximadamente  1,1489). Aplicando essa média ao montante, é exactamente igual ao valor obtido quando aplicamos os rendimentos originais.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16</a:t>
            </a:fld>
            <a:endParaRPr lang="pt-PT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PT" dirty="0" smtClean="0"/>
              <a:t>Exercício – média geométrica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Elabore um programa que permita calcular o rendimento médio de um investimento sabendo o número de anos e as taxas anuais. Calcule também o valor no final do investimento.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17</a:t>
            </a:fld>
            <a:endParaRPr lang="pt-PT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 harmónica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18</a:t>
            </a:fld>
            <a:endParaRPr lang="pt-PT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lum bright="20000" contrast="20000"/>
          </a:blip>
          <a:srcRect/>
          <a:stretch>
            <a:fillRect/>
          </a:stretch>
        </p:blipFill>
        <p:spPr bwMode="auto">
          <a:xfrm>
            <a:off x="685800" y="1371600"/>
            <a:ext cx="7523875" cy="50292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 harmónica</a:t>
            </a:r>
            <a:endParaRPr lang="pt-PT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PT" dirty="0" smtClean="0"/>
              <a:t>Podemos interpretar o valor numérico da Média Harmónica H como o número que representa a capacidade média individual da acção de n agentes (indivíduos ou entes) que estão agindo harmonicamente, ou seja, H representa a capacidade de um agente que é capaz de substituir cada um dos n agentes quando actuando em conjunto.</a:t>
            </a:r>
          </a:p>
          <a:p>
            <a:endParaRPr lang="pt-PT" dirty="0" smtClean="0"/>
          </a:p>
          <a:p>
            <a:r>
              <a:rPr lang="pt-PT" dirty="0" smtClean="0"/>
              <a:t>A média harmónica é muito útil em diversas situações práticas, mas o Harmónico global, é uma outra medida de carácter harmónico com valor prático muito maior.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19</a:t>
            </a:fld>
            <a:endParaRPr lang="pt-PT" dirty="0"/>
          </a:p>
        </p:txBody>
      </p:sp>
      <p:sp>
        <p:nvSpPr>
          <p:cNvPr id="6" name="Rectangle 5"/>
          <p:cNvSpPr/>
          <p:nvPr/>
        </p:nvSpPr>
        <p:spPr>
          <a:xfrm>
            <a:off x="2209800" y="6096000"/>
            <a:ext cx="46482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000" dirty="0" smtClean="0">
                <a:hlinkClick r:id="rId2"/>
              </a:rPr>
              <a:t>http://pessoal.sercomtel.com.br/matematica/alegria/harmonia/harmonia.htm</a:t>
            </a:r>
            <a:r>
              <a:rPr lang="pt-PT" sz="1000" dirty="0" smtClean="0"/>
              <a:t> </a:t>
            </a:r>
            <a:endParaRPr lang="pt-PT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7239000" cy="838200"/>
          </a:xfrm>
        </p:spPr>
        <p:txBody>
          <a:bodyPr>
            <a:normAutofit/>
          </a:bodyPr>
          <a:lstStyle/>
          <a:p>
            <a:r>
              <a:rPr lang="pt-PT" dirty="0" smtClean="0"/>
              <a:t>Estatística</a:t>
            </a:r>
            <a:endParaRPr lang="pt-PT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 smtClean="0">
                <a:hlinkClick r:id="rId2"/>
              </a:rPr>
              <a:t>Fotos com exercícios</a:t>
            </a:r>
            <a:endParaRPr lang="pt-PT" dirty="0" smtClean="0"/>
          </a:p>
          <a:p>
            <a:endParaRPr lang="pt-PT" dirty="0" smtClean="0"/>
          </a:p>
          <a:p>
            <a:r>
              <a:rPr lang="pt-PT" dirty="0" smtClean="0"/>
              <a:t>Capítulo 3 – Média, mediana, moda e outras medida de tendência central.</a:t>
            </a:r>
            <a:endParaRPr lang="pt-PT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</a:t>
            </a:fld>
            <a:endParaRPr lang="pt-P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Harmónico global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20</a:t>
            </a:fld>
            <a:endParaRPr lang="pt-P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332257"/>
            <a:ext cx="7505700" cy="4916143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2133600" y="6230779"/>
            <a:ext cx="46482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000" dirty="0" smtClean="0">
                <a:hlinkClick r:id="rId3"/>
              </a:rPr>
              <a:t>http://pessoal.sercomtel.com.br/matematica/alegria/harmonia/harmonia.htm</a:t>
            </a:r>
            <a:r>
              <a:rPr lang="pt-PT" sz="1000" dirty="0" smtClean="0"/>
              <a:t> </a:t>
            </a:r>
            <a:endParaRPr lang="pt-PT" sz="1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21</a:t>
            </a:fld>
            <a:endParaRPr lang="pt-P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219200"/>
            <a:ext cx="7924800" cy="52578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22</a:t>
            </a:fld>
            <a:endParaRPr lang="pt-PT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286000"/>
            <a:ext cx="7496175" cy="283845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23</a:t>
            </a:fld>
            <a:endParaRPr lang="pt-PT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295400"/>
            <a:ext cx="7858125" cy="51054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24</a:t>
            </a:fld>
            <a:endParaRPr lang="pt-PT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600200"/>
            <a:ext cx="7562850" cy="4238625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25</a:t>
            </a:fld>
            <a:endParaRPr lang="pt-PT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295400"/>
            <a:ext cx="8667750" cy="46863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Aplicações HG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26</a:t>
            </a:fld>
            <a:endParaRPr lang="pt-PT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371600"/>
            <a:ext cx="8480613" cy="335280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209800" y="5029200"/>
          <a:ext cx="4673599" cy="1524000"/>
        </p:xfrm>
        <a:graphic>
          <a:graphicData uri="http://schemas.openxmlformats.org/drawingml/2006/table">
            <a:tbl>
              <a:tblPr/>
              <a:tblGrid>
                <a:gridCol w="609186"/>
                <a:gridCol w="774174"/>
                <a:gridCol w="253828"/>
                <a:gridCol w="609186"/>
                <a:gridCol w="257000"/>
                <a:gridCol w="609186"/>
                <a:gridCol w="710717"/>
                <a:gridCol w="241136"/>
                <a:gridCol w="609186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Distância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Km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Distância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Km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Velocidade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Tempo '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Velocidade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Tempo '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Ída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66,7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Ída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85,7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Regresso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54,5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Regresso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121,2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131,9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Média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Média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Média 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99,0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PT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Média 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91,0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PT" sz="11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índice ou notação por índices</a:t>
            </a:r>
            <a:endParaRPr lang="pt-PT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lum bright="24000" contrast="49000"/>
          </a:blip>
          <a:srcRect/>
          <a:stretch>
            <a:fillRect/>
          </a:stretch>
        </p:blipFill>
        <p:spPr bwMode="auto">
          <a:xfrm>
            <a:off x="304799" y="1524000"/>
            <a:ext cx="8618121" cy="41148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27" name="Rectangle 26"/>
          <p:cNvSpPr/>
          <p:nvPr/>
        </p:nvSpPr>
        <p:spPr>
          <a:xfrm>
            <a:off x="3429000" y="5638800"/>
            <a:ext cx="2148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b="1" dirty="0" smtClean="0"/>
              <a:t>DSC00895.JPG - 30</a:t>
            </a:r>
            <a:endParaRPr lang="pt-PT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Médias …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4</a:t>
            </a:fld>
            <a:endParaRPr lang="pt-P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lum bright="20000" contrast="70000"/>
          </a:blip>
          <a:srcRect/>
          <a:stretch>
            <a:fillRect/>
          </a:stretch>
        </p:blipFill>
        <p:spPr bwMode="auto">
          <a:xfrm>
            <a:off x="228600" y="2057400"/>
            <a:ext cx="8795139" cy="28956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5</a:t>
            </a:fld>
            <a:endParaRPr lang="pt-PT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lum bright="30000" contrast="30000"/>
          </a:blip>
          <a:srcRect/>
          <a:stretch>
            <a:fillRect/>
          </a:stretch>
        </p:blipFill>
        <p:spPr bwMode="auto">
          <a:xfrm>
            <a:off x="152400" y="1752600"/>
            <a:ext cx="8836385" cy="3810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Exercício - média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dirty="0" smtClean="0"/>
              <a:t>Elabore um algoritmo que permita calcular a média aritmética das notas dos alunos de programação.</a:t>
            </a:r>
          </a:p>
          <a:p>
            <a:pPr marL="514350" indent="-514350">
              <a:buFont typeface="+mj-lt"/>
              <a:buAutoNum type="arabicPeriod"/>
            </a:pPr>
            <a:endParaRPr lang="pt-PT" dirty="0" smtClean="0"/>
          </a:p>
          <a:p>
            <a:pPr marL="514350" indent="-514350">
              <a:buFont typeface="+mj-lt"/>
              <a:buAutoNum type="arabicPeriod"/>
            </a:pPr>
            <a:r>
              <a:rPr lang="pt-PT" dirty="0" smtClean="0"/>
              <a:t>Elabore um algoritmo que permita calcular a média aritmética das notas dos alunos de programação </a:t>
            </a:r>
            <a:r>
              <a:rPr lang="pt-PT" dirty="0" smtClean="0">
                <a:solidFill>
                  <a:schemeClr val="accent1">
                    <a:lumMod val="75000"/>
                  </a:schemeClr>
                </a:solidFill>
              </a:rPr>
              <a:t>e armazene num ficheiro de texto as notas e a média.</a:t>
            </a:r>
            <a:endParaRPr lang="pt-PT" dirty="0" smtClean="0"/>
          </a:p>
          <a:p>
            <a:pPr marL="514350" indent="-514350">
              <a:buFont typeface="+mj-lt"/>
              <a:buAutoNum type="arabicPeriod"/>
            </a:pP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6</a:t>
            </a:fld>
            <a:endParaRPr lang="pt-PT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 - frequência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7</a:t>
            </a:fld>
            <a:endParaRPr lang="pt-P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lum bright="30000" contrast="30000"/>
          </a:blip>
          <a:srcRect/>
          <a:stretch>
            <a:fillRect/>
          </a:stretch>
        </p:blipFill>
        <p:spPr bwMode="auto">
          <a:xfrm>
            <a:off x="361950" y="1609725"/>
            <a:ext cx="8420100" cy="418147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Exercício - média/</a:t>
            </a:r>
            <a:r>
              <a:rPr lang="pt-PT" dirty="0" err="1" smtClean="0"/>
              <a:t>freq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dirty="0" smtClean="0"/>
              <a:t>Elabore um algoritmo que permita calcular a média aritmética das notas dos alunos de programação sabendo a quantidade de alunos que tiveram uma determinada nota.</a:t>
            </a:r>
          </a:p>
          <a:p>
            <a:pPr lvl="1"/>
            <a:r>
              <a:rPr lang="pt-PT" sz="1600" dirty="0" smtClean="0"/>
              <a:t>Exemplo: </a:t>
            </a:r>
          </a:p>
          <a:p>
            <a:pPr lvl="2">
              <a:buNone/>
            </a:pPr>
            <a:r>
              <a:rPr lang="pt-PT" sz="1200" dirty="0" smtClean="0"/>
              <a:t>Alunos 	Nota</a:t>
            </a:r>
          </a:p>
          <a:p>
            <a:pPr lvl="2">
              <a:buNone/>
              <a:tabLst>
                <a:tab pos="1971675" algn="l"/>
              </a:tabLst>
            </a:pPr>
            <a:r>
              <a:rPr lang="pt-PT" sz="1200" dirty="0" smtClean="0"/>
              <a:t>	1	19</a:t>
            </a:r>
          </a:p>
          <a:p>
            <a:pPr lvl="2">
              <a:buNone/>
              <a:tabLst>
                <a:tab pos="1971675" algn="l"/>
              </a:tabLst>
            </a:pPr>
            <a:r>
              <a:rPr lang="pt-PT" sz="1200" dirty="0" smtClean="0"/>
              <a:t>	2	17	</a:t>
            </a:r>
          </a:p>
          <a:p>
            <a:pPr lvl="2" indent="19050">
              <a:buNone/>
              <a:tabLst>
                <a:tab pos="1971675" algn="l"/>
              </a:tabLst>
            </a:pPr>
            <a:r>
              <a:rPr lang="pt-PT" sz="1200" dirty="0" smtClean="0"/>
              <a:t>3	8 </a:t>
            </a:r>
          </a:p>
          <a:p>
            <a:pPr lvl="2" indent="19050">
              <a:buNone/>
              <a:tabLst>
                <a:tab pos="1971675" algn="l"/>
              </a:tabLst>
            </a:pPr>
            <a:r>
              <a:rPr lang="pt-PT" sz="1200" dirty="0" smtClean="0"/>
              <a:t>5	15</a:t>
            </a:r>
          </a:p>
          <a:p>
            <a:pPr lvl="2" indent="19050">
              <a:buNone/>
              <a:tabLst>
                <a:tab pos="1971675" algn="l"/>
              </a:tabLst>
            </a:pPr>
            <a:r>
              <a:rPr lang="pt-PT" sz="1200" dirty="0" smtClean="0"/>
              <a:t>5	12</a:t>
            </a:r>
          </a:p>
          <a:p>
            <a:pPr lvl="2" indent="19050">
              <a:buNone/>
              <a:tabLst>
                <a:tab pos="1971675" algn="l"/>
              </a:tabLst>
            </a:pPr>
            <a:r>
              <a:rPr lang="pt-PT" sz="1200" dirty="0" smtClean="0"/>
              <a:t>8	14	</a:t>
            </a:r>
          </a:p>
          <a:p>
            <a:pPr marL="514350" indent="-514350">
              <a:buFont typeface="+mj-lt"/>
              <a:buAutoNum type="arabicPeriod"/>
              <a:tabLst>
                <a:tab pos="1971675" algn="l"/>
              </a:tabLst>
            </a:pPr>
            <a:r>
              <a:rPr lang="pt-PT" dirty="0" smtClean="0">
                <a:solidFill>
                  <a:schemeClr val="accent1">
                    <a:lumMod val="75000"/>
                  </a:schemeClr>
                </a:solidFill>
              </a:rPr>
              <a:t>… e armazene num ficheiro de texto as notas e a média.</a:t>
            </a:r>
            <a:endParaRPr lang="pt-PT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8</a:t>
            </a:fld>
            <a:endParaRPr lang="pt-PT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Média aritmética ponderada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EDD40-70B4-488F-BC12-BC9114577641}" type="slidenum">
              <a:rPr lang="pt-PT" smtClean="0"/>
              <a:pPr/>
              <a:t>9</a:t>
            </a:fld>
            <a:endParaRPr lang="pt-PT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lum bright="16000" contrast="25000"/>
          </a:blip>
          <a:srcRect/>
          <a:stretch>
            <a:fillRect/>
          </a:stretch>
        </p:blipFill>
        <p:spPr bwMode="auto">
          <a:xfrm>
            <a:off x="304800" y="1261311"/>
            <a:ext cx="8610600" cy="47584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eloDiapositivos2007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1637</TotalTime>
  <Words>568</Words>
  <Application>Microsoft Office PowerPoint</Application>
  <PresentationFormat>On-screen Show (4:3)</PresentationFormat>
  <Paragraphs>155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Eurostile</vt:lpstr>
      <vt:lpstr>Franklin Gothic Book</vt:lpstr>
      <vt:lpstr>Franklin Gothic Medium</vt:lpstr>
      <vt:lpstr>Wingdings</vt:lpstr>
      <vt:lpstr>Wingdings 2</vt:lpstr>
      <vt:lpstr>ModeloDiapositivos2007</vt:lpstr>
      <vt:lpstr>Média, mediana, moda, outras</vt:lpstr>
      <vt:lpstr>Estatística</vt:lpstr>
      <vt:lpstr>índice ou notação por índices</vt:lpstr>
      <vt:lpstr>Médias …</vt:lpstr>
      <vt:lpstr>média</vt:lpstr>
      <vt:lpstr>Exercício - média</vt:lpstr>
      <vt:lpstr>Média - frequência</vt:lpstr>
      <vt:lpstr>Exercício - média/freq</vt:lpstr>
      <vt:lpstr>Média aritmética ponderada</vt:lpstr>
      <vt:lpstr>Exercício – média aritmética</vt:lpstr>
      <vt:lpstr>mediana</vt:lpstr>
      <vt:lpstr>Exercício - mediana</vt:lpstr>
      <vt:lpstr>moda</vt:lpstr>
      <vt:lpstr>Exercício - moda</vt:lpstr>
      <vt:lpstr>Média geométrica</vt:lpstr>
      <vt:lpstr>exemplo – média geométrica</vt:lpstr>
      <vt:lpstr>Exercício – média geométrica</vt:lpstr>
      <vt:lpstr>Média harmónica</vt:lpstr>
      <vt:lpstr>Média harmónica</vt:lpstr>
      <vt:lpstr>Harmónico global</vt:lpstr>
      <vt:lpstr>Aplicações HG</vt:lpstr>
      <vt:lpstr>Aplicações HG</vt:lpstr>
      <vt:lpstr>Aplicações HG</vt:lpstr>
      <vt:lpstr>Aplicações HG</vt:lpstr>
      <vt:lpstr>Aplicações HG</vt:lpstr>
      <vt:lpstr>Aplicações HG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</dc:title>
  <dc:creator>pnunes</dc:creator>
  <cp:lastModifiedBy>pnunes</cp:lastModifiedBy>
  <cp:revision>57</cp:revision>
  <dcterms:created xsi:type="dcterms:W3CDTF">2006-08-16T00:00:00Z</dcterms:created>
  <dcterms:modified xsi:type="dcterms:W3CDTF">2013-10-08T16:12:36Z</dcterms:modified>
</cp:coreProperties>
</file>

<file path=docProps/thumbnail.jpeg>
</file>